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91" r:id="rId8"/>
    <p:sldId id="262" r:id="rId9"/>
    <p:sldId id="329" r:id="rId10"/>
    <p:sldId id="330" r:id="rId11"/>
    <p:sldId id="260" r:id="rId12"/>
    <p:sldId id="293" r:id="rId13"/>
    <p:sldId id="294" r:id="rId14"/>
    <p:sldId id="295" r:id="rId15"/>
    <p:sldId id="296" r:id="rId16"/>
    <p:sldId id="259" r:id="rId17"/>
    <p:sldId id="297" r:id="rId18"/>
    <p:sldId id="263" r:id="rId19"/>
    <p:sldId id="298" r:id="rId20"/>
    <p:sldId id="299" r:id="rId21"/>
    <p:sldId id="300" r:id="rId22"/>
    <p:sldId id="301" r:id="rId23"/>
    <p:sldId id="302" r:id="rId24"/>
    <p:sldId id="304" r:id="rId25"/>
    <p:sldId id="303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33" r:id="rId36"/>
    <p:sldId id="318" r:id="rId37"/>
    <p:sldId id="319" r:id="rId38"/>
    <p:sldId id="320" r:id="rId39"/>
    <p:sldId id="322" r:id="rId40"/>
    <p:sldId id="331" r:id="rId41"/>
    <p:sldId id="332" r:id="rId42"/>
    <p:sldId id="324" r:id="rId43"/>
    <p:sldId id="325" r:id="rId44"/>
    <p:sldId id="326" r:id="rId45"/>
    <p:sldId id="328" r:id="rId46"/>
    <p:sldId id="327" r:id="rId47"/>
    <p:sldId id="29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6B76"/>
    <a:srgbClr val="00507A"/>
    <a:srgbClr val="243B5B"/>
    <a:srgbClr val="E26672"/>
    <a:srgbClr val="FFB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D0EAB-12E8-ED52-D798-3355763D5962}" v="6" dt="2024-05-07T20:19:47.382"/>
    <p1510:client id="{5DD625D0-90F5-1FE1-92BB-A1B07B473EBB}" v="229" dt="2024-05-07T20:05:32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3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9B0A6-812F-7AE1-34C2-28B3B81BF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95D9E-DC88-E601-5A7B-BB28D5E5F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53A3C-5C61-8FA4-7C3C-6EB2706E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2472-6ACF-4E31-A7C3-3C9A05E9BC1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E3720-BE56-2040-635D-A89BEF3E6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4C7F0-7077-13F6-18DB-5F5D663A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590A-6C25-4E84-825B-B31FE40FA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008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CF54F-5BB5-6F71-5B9A-C323833E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016C14-FCBC-D9B8-807B-49B415D94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DDE37-45EF-FB98-AE48-40490998C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2472-6ACF-4E31-A7C3-3C9A05E9BC1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E085F-D9EB-2F1A-3F6B-9F08F480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3FDA1-2134-7E9A-C99D-9E7A17ED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590A-6C25-4E84-825B-B31FE40FA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1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466818-4AE4-AB93-D303-55731E8A14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C7917-4FE7-8CBF-ED4B-8CE801B91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C58A1-69B4-7553-1ADA-91861546C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2472-6ACF-4E31-A7C3-3C9A05E9BC1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5BFE-FD77-D100-7823-BEA062C9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5E82-38E6-4C64-8EF3-6EA9A9D03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590A-6C25-4E84-825B-B31FE40FA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1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0ECB7-E6F5-D912-F0C0-83BA4A12A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0418E-DFFB-7B97-9B16-3FBE34A6A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4D5083-CAD2-79EC-3B94-EFE38C63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2472-6ACF-4E31-A7C3-3C9A05E9BC1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2AED2-2613-A53D-FEBA-84E9992CF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EDCD0-CD90-3D55-5BD9-D08E10A40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590A-6C25-4E84-825B-B31FE40FA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76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DDF08-393B-435E-6275-833F20707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635750-A54E-2D6B-BA06-ADEB64870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8ED1F-3F16-C0B0-7807-A168AF947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2472-6ACF-4E31-A7C3-3C9A05E9BC1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4AC1F4-CA1C-A99D-2F7A-3D3EFF59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7784E-1711-4EB1-F8FD-98DC7EE1E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590A-6C25-4E84-825B-B31FE40FA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2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378BA-2172-C631-6BF0-BCB67A47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D368E-3121-50C4-BF9E-6A33AEEF6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0AC23-193B-416A-9AB7-5A0EDB80C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BCDF3F-48EB-DDA4-CA36-7883B3B9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2472-6ACF-4E31-A7C3-3C9A05E9BC1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19959-BC57-9FFA-117B-8713CDC0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1AC67-AF70-21A9-09D7-D960F4153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590A-6C25-4E84-825B-B31FE40FA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54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02529-B518-619F-1FD2-C202559E2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49D36-D6C8-AF8C-BE89-31FC3DB884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2FD1F-E3D3-C5E8-87F0-5E9E070586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6E142-5F90-BFC2-6FE2-B2B62E06A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EE4EBA-B51F-74EF-ABFD-A97E0E113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96402A-21BE-0C4C-FA4F-8AD91A95B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2472-6ACF-4E31-A7C3-3C9A05E9BC1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48843C-F569-D271-6FD2-ADB087E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F1CA3-2F8A-0C17-3711-0371652F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590A-6C25-4E84-825B-B31FE40FA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2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1961A-9415-F378-730B-0C314B4AB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24E901-F9C0-592C-E39C-CD8FD5A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2472-6ACF-4E31-A7C3-3C9A05E9BC1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A8ED7C-75A8-EEC6-94EB-D982B1062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C1C47C-6E30-AC14-E869-A3F2FCDD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590A-6C25-4E84-825B-B31FE40FA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2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B9084-49C0-5358-026F-7A10211D4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2472-6ACF-4E31-A7C3-3C9A05E9BC1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3D0630-6018-9214-5081-3CB204BC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353EF-C720-7BC5-8A7B-1C84CC43E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590A-6C25-4E84-825B-B31FE40FA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7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B0569-DF68-A082-DD0E-3E31A525B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5588D-3421-E229-1EDF-CAE3E31CE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66AD1-90C2-6599-A1EA-6D60207A1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E12DC-2467-51AE-27C5-251D0F7F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2472-6ACF-4E31-A7C3-3C9A05E9BC1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1C545-557C-142E-74D1-89C58D675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33C32-392D-57C2-58EE-D359B97CD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590A-6C25-4E84-825B-B31FE40FA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9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60C86-C243-1338-59BF-F21D1E837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1CBEB6-C5D7-FE8E-4FDA-E09DA90551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580F48-EA7A-C2BD-ED50-B7051284C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686B06-5FED-9994-C89B-76734F0C4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12472-6ACF-4E31-A7C3-3C9A05E9BC1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CE1CD3-68C1-7AFA-CFB8-89E1E1E1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EE6C9-73E3-B5FC-1ED0-B0CCE97A8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D590A-6C25-4E84-825B-B31FE40FA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7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A1F06F-6EAE-F5AC-343F-F3647AE21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FB8E6-BFA9-A1DA-B280-CAA15E949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C8ECA-F76F-3103-3271-45668629F1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12472-6ACF-4E31-A7C3-3C9A05E9BC19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1604F-E8C0-3162-FF15-E650FBAE60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01BC9-5B31-6A63-CF71-7B5F38583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D590A-6C25-4E84-825B-B31FE40FA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36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.sv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11" Type="http://schemas.openxmlformats.org/officeDocument/2006/relationships/image" Target="../media/image41.png"/><Relationship Id="rId5" Type="http://schemas.openxmlformats.org/officeDocument/2006/relationships/image" Target="../media/image14.png"/><Relationship Id="rId10" Type="http://schemas.openxmlformats.org/officeDocument/2006/relationships/image" Target="../media/image40.svg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53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5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BA0DC1A-AF09-070D-B53F-BB53CB2F8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5BEB5D6E-3C13-8788-3A8B-38ACA9D8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086" y="-964495"/>
            <a:ext cx="7842893" cy="6060417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2500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0F01A2-E818-4EC7-689F-5AB5C3BD0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643449"/>
            <a:ext cx="12239812" cy="1746624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2024 Elder </a:t>
            </a:r>
            <a:b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</a:b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Law Update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0C670-9733-62C1-E913-4006EAF61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455814"/>
            <a:ext cx="12239812" cy="596245"/>
          </a:xfrm>
        </p:spPr>
        <p:txBody>
          <a:bodyPr/>
          <a:lstStyle/>
          <a:p>
            <a:r>
              <a:rPr lang="en-US" sz="2400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Presented by Attorney </a:t>
            </a:r>
            <a:r>
              <a:rPr lang="en-US" b="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Matthew J. Parker</a:t>
            </a:r>
            <a:endParaRPr lang="en-US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4787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36F6945-7128-419C-473E-B3B03FA58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erson holding a person's hand&#10;&#10;Description automatically generated">
            <a:extLst>
              <a:ext uri="{FF2B5EF4-FFF2-40B4-BE49-F238E27FC236}">
                <a16:creationId xmlns:a16="http://schemas.microsoft.com/office/drawing/2014/main" id="{71F333D7-5E10-9473-DBFA-B725A84A2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121584"/>
            <a:ext cx="10339247" cy="3510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830"/>
            <a:ext cx="113538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Final CMS Rule on </a:t>
            </a:r>
            <a:b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</a:br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Nursing Home Ownership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B7246DD-11E3-E1F7-5456-0F95C90D8FA5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89" y="5407516"/>
            <a:ext cx="2007901" cy="15515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BE3E8B-1B9B-AAF4-F25D-8B1A37AE74E8}"/>
              </a:ext>
            </a:extLst>
          </p:cNvPr>
          <p:cNvSpPr/>
          <p:nvPr/>
        </p:nvSpPr>
        <p:spPr>
          <a:xfrm>
            <a:off x="838200" y="2119469"/>
            <a:ext cx="10339246" cy="351213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C64614-7368-4BDD-CD7D-5570039CB2A5}"/>
              </a:ext>
            </a:extLst>
          </p:cNvPr>
          <p:cNvSpPr txBox="1"/>
          <p:nvPr/>
        </p:nvSpPr>
        <p:spPr>
          <a:xfrm>
            <a:off x="1296288" y="2189460"/>
            <a:ext cx="63914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Educate residents </a:t>
            </a: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    </a:t>
            </a: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about ownership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Study to see if ownership affects care</a:t>
            </a: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293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81763B6-5599-25CB-D2FF-CE52FBA01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5602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2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Proposed Appeals Process for </a:t>
            </a:r>
            <a:r>
              <a:rPr lang="en-US" sz="72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OBSERVATION STATUS</a:t>
            </a:r>
            <a:endParaRPr lang="en-US" sz="7200" dirty="0">
              <a:latin typeface="Avenir Next LT Pro Light" panose="020B0304020202020204" pitchFamily="34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4FD7109-055A-063C-6D38-AAD64388B29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89" y="5407516"/>
            <a:ext cx="2007901" cy="155156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B10C87A-CB61-F72B-D5FB-17B71FA06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19749" y="-2381693"/>
            <a:ext cx="7410993" cy="6215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2CAD9D-14C6-566B-C959-A2AEEFC603CE}"/>
              </a:ext>
            </a:extLst>
          </p:cNvPr>
          <p:cNvSpPr txBox="1"/>
          <p:nvPr/>
        </p:nvSpPr>
        <p:spPr>
          <a:xfrm>
            <a:off x="1004955" y="3130949"/>
            <a:ext cx="10835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Switching from Medicare A to B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venir Next LT Pro" panose="020B0504020202020204" pitchFamily="34" charset="0"/>
              </a:rPr>
              <a:t>Affects coverage for skilled NH care</a:t>
            </a:r>
          </a:p>
        </p:txBody>
      </p:sp>
    </p:spTree>
    <p:extLst>
      <p:ext uri="{BB962C8B-B14F-4D97-AF65-F5344CB8AC3E}">
        <p14:creationId xmlns:p14="http://schemas.microsoft.com/office/powerpoint/2010/main" val="2993857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C1C7E1C-D0BA-8507-1473-146BBAF4B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102"/>
            <a:ext cx="10515600" cy="114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CMS “</a:t>
            </a:r>
            <a:r>
              <a:rPr lang="en-US" b="1" dirty="0" err="1">
                <a:solidFill>
                  <a:srgbClr val="1A6B76"/>
                </a:solidFill>
                <a:latin typeface="Avenir Next LT Pro" panose="020B0504020202020204" pitchFamily="34" charset="0"/>
              </a:rPr>
              <a:t>Jimmo</a:t>
            </a: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” Settlement Reminders</a:t>
            </a:r>
            <a:endParaRPr lang="en-US" dirty="0">
              <a:solidFill>
                <a:srgbClr val="1A6B7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625AA-9AD7-15DF-992D-374DEF41D040}"/>
              </a:ext>
            </a:extLst>
          </p:cNvPr>
          <p:cNvSpPr txBox="1"/>
          <p:nvPr/>
        </p:nvSpPr>
        <p:spPr>
          <a:xfrm>
            <a:off x="838200" y="2284375"/>
            <a:ext cx="1083598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Maintenance Coverage Standard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Maintain, prevent or slow deterioration</a:t>
            </a: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3AE591-021B-F326-E53C-3A489E27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10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F370352-8217-757F-7A1C-67F85D33D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olorful numbers with a long shadow&#10;&#10;Description automatically generated">
            <a:extLst>
              <a:ext uri="{FF2B5EF4-FFF2-40B4-BE49-F238E27FC236}">
                <a16:creationId xmlns:a16="http://schemas.microsoft.com/office/drawing/2014/main" id="{89EB4803-929A-3CE6-83B6-8B2AFC9BA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37" y="1558240"/>
            <a:ext cx="10156249" cy="411711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E447B86-C67B-CEAC-3B44-5E63E53613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2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3CAA41A-268D-C217-358B-75AEC534CC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alphaModFix amt="90000"/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FE4DF05-323B-DEF4-64F3-A17D8F0C79A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89" y="5407516"/>
            <a:ext cx="2007901" cy="1551560"/>
          </a:xfrm>
          <a:prstGeom prst="rect">
            <a:avLst/>
          </a:prstGeom>
        </p:spPr>
      </p:pic>
      <p:pic>
        <p:nvPicPr>
          <p:cNvPr id="7" name="Picture 6" descr="A logo with a star and rings&#10;&#10;Description automatically generated">
            <a:extLst>
              <a:ext uri="{FF2B5EF4-FFF2-40B4-BE49-F238E27FC236}">
                <a16:creationId xmlns:a16="http://schemas.microsoft.com/office/drawing/2014/main" id="{E25309A6-130F-9C12-9ECA-9C3BD903B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70" y="442413"/>
            <a:ext cx="3343911" cy="284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61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running in a race&#10;&#10;Description automatically generated">
            <a:extLst>
              <a:ext uri="{FF2B5EF4-FFF2-40B4-BE49-F238E27FC236}">
                <a16:creationId xmlns:a16="http://schemas.microsoft.com/office/drawing/2014/main" id="{A39E6B61-AE1A-947D-8E79-F37B6201A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CDC9E1-BC5E-B414-0193-AB5D0B097C38}"/>
              </a:ext>
            </a:extLst>
          </p:cNvPr>
          <p:cNvSpPr/>
          <p:nvPr/>
        </p:nvSpPr>
        <p:spPr>
          <a:xfrm>
            <a:off x="0" y="0"/>
            <a:ext cx="12192000" cy="6833288"/>
          </a:xfrm>
          <a:prstGeom prst="rect">
            <a:avLst/>
          </a:prstGeom>
          <a:solidFill>
            <a:srgbClr val="243B5B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B844C8-6722-A825-AAE9-3F5788B0439F}"/>
              </a:ext>
            </a:extLst>
          </p:cNvPr>
          <p:cNvSpPr txBox="1">
            <a:spLocks/>
          </p:cNvSpPr>
          <p:nvPr/>
        </p:nvSpPr>
        <p:spPr>
          <a:xfrm>
            <a:off x="349928" y="9815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Carl</a:t>
            </a:r>
            <a:endParaRPr lang="en-US" sz="2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E92914-3055-908D-FAA9-6FDC337B9079}"/>
              </a:ext>
            </a:extLst>
          </p:cNvPr>
          <p:cNvSpPr txBox="1">
            <a:spLocks/>
          </p:cNvSpPr>
          <p:nvPr/>
        </p:nvSpPr>
        <p:spPr>
          <a:xfrm>
            <a:off x="5988728" y="49779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LEWIS</a:t>
            </a:r>
            <a:endParaRPr lang="en-US" sz="1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900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doing gymnastics on a balance beam&#10;&#10;Description automatically generated">
            <a:extLst>
              <a:ext uri="{FF2B5EF4-FFF2-40B4-BE49-F238E27FC236}">
                <a16:creationId xmlns:a16="http://schemas.microsoft.com/office/drawing/2014/main" id="{7507250F-9E8A-100A-03FE-6C89482A9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0E7F90-F308-EB61-DB2A-442F10768487}"/>
              </a:ext>
            </a:extLst>
          </p:cNvPr>
          <p:cNvSpPr/>
          <p:nvPr/>
        </p:nvSpPr>
        <p:spPr>
          <a:xfrm>
            <a:off x="0" y="0"/>
            <a:ext cx="12192000" cy="6833288"/>
          </a:xfrm>
          <a:prstGeom prst="rect">
            <a:avLst/>
          </a:prstGeom>
          <a:solidFill>
            <a:srgbClr val="E26672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B844C8-6722-A825-AAE9-3F5788B0439F}"/>
              </a:ext>
            </a:extLst>
          </p:cNvPr>
          <p:cNvSpPr txBox="1">
            <a:spLocks/>
          </p:cNvSpPr>
          <p:nvPr/>
        </p:nvSpPr>
        <p:spPr>
          <a:xfrm>
            <a:off x="511293" y="120387"/>
            <a:ext cx="5584707" cy="17596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Mary Lou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E92914-3055-908D-FAA9-6FDC337B9079}"/>
              </a:ext>
            </a:extLst>
          </p:cNvPr>
          <p:cNvSpPr txBox="1">
            <a:spLocks/>
          </p:cNvSpPr>
          <p:nvPr/>
        </p:nvSpPr>
        <p:spPr>
          <a:xfrm>
            <a:off x="4074459" y="4977971"/>
            <a:ext cx="124298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RETTON</a:t>
            </a:r>
            <a:endParaRPr lang="en-US" sz="1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333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1B110E-AC98-A362-4BC3-A4DB8B3F2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9DF733-4B6B-9F62-BE32-1191EDB6314A}"/>
              </a:ext>
            </a:extLst>
          </p:cNvPr>
          <p:cNvSpPr/>
          <p:nvPr/>
        </p:nvSpPr>
        <p:spPr>
          <a:xfrm>
            <a:off x="0" y="0"/>
            <a:ext cx="12192000" cy="6833288"/>
          </a:xfrm>
          <a:prstGeom prst="rect">
            <a:avLst/>
          </a:prstGeom>
          <a:solidFill>
            <a:srgbClr val="FFBE83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B844C8-6722-A825-AAE9-3F5788B0439F}"/>
              </a:ext>
            </a:extLst>
          </p:cNvPr>
          <p:cNvSpPr txBox="1">
            <a:spLocks/>
          </p:cNvSpPr>
          <p:nvPr/>
        </p:nvSpPr>
        <p:spPr>
          <a:xfrm>
            <a:off x="473496" y="4316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Zola Budd</a:t>
            </a:r>
            <a:endParaRPr lang="en-US" sz="1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E92914-3055-908D-FAA9-6FDC337B9079}"/>
              </a:ext>
            </a:extLst>
          </p:cNvPr>
          <p:cNvSpPr txBox="1">
            <a:spLocks/>
          </p:cNvSpPr>
          <p:nvPr/>
        </p:nvSpPr>
        <p:spPr>
          <a:xfrm>
            <a:off x="4083908" y="4706122"/>
            <a:ext cx="159420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Mary Decker</a:t>
            </a:r>
            <a:endParaRPr lang="en-US" sz="1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E6BBAF-6F07-D88E-E655-67628B37B46D}"/>
              </a:ext>
            </a:extLst>
          </p:cNvPr>
          <p:cNvSpPr txBox="1">
            <a:spLocks/>
          </p:cNvSpPr>
          <p:nvPr/>
        </p:nvSpPr>
        <p:spPr>
          <a:xfrm>
            <a:off x="473496" y="4191256"/>
            <a:ext cx="159420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&amp;</a:t>
            </a:r>
            <a:endParaRPr lang="en-US" sz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945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283096E9-9121-7B1C-E6E2-65AA563AD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5602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2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Expansion of Medicare</a:t>
            </a:r>
            <a:br>
              <a:rPr lang="en-US" sz="4200" b="1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en-US" sz="72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EXTRA HELP PROGRAM</a:t>
            </a:r>
            <a:endParaRPr lang="en-US" sz="7200" dirty="0">
              <a:latin typeface="Avenir Next LT Pro Light" panose="020B0304020202020204" pitchFamily="34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4FD7109-055A-063C-6D38-AAD64388B29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89" y="5407516"/>
            <a:ext cx="2007901" cy="155156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B10C87A-CB61-F72B-D5FB-17B71FA06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19749" y="-2381693"/>
            <a:ext cx="7410993" cy="6215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2CAD9D-14C6-566B-C959-A2AEEFC603CE}"/>
              </a:ext>
            </a:extLst>
          </p:cNvPr>
          <p:cNvSpPr txBox="1"/>
          <p:nvPr/>
        </p:nvSpPr>
        <p:spPr>
          <a:xfrm>
            <a:off x="957143" y="2736502"/>
            <a:ext cx="10835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venir Next LT Pro" panose="020B0504020202020204" pitchFamily="34" charset="0"/>
              </a:rPr>
              <a:t>Low Income Subsidy Program</a:t>
            </a:r>
            <a:endParaRPr lang="en-US" sz="3600" dirty="0">
              <a:solidFill>
                <a:schemeClr val="bg1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venir Next LT Pro" panose="020B0504020202020204" pitchFamily="34" charset="0"/>
              </a:rPr>
              <a:t>135% of Federal Poverty Level to 150%</a:t>
            </a:r>
          </a:p>
        </p:txBody>
      </p:sp>
    </p:spTree>
    <p:extLst>
      <p:ext uri="{BB962C8B-B14F-4D97-AF65-F5344CB8AC3E}">
        <p14:creationId xmlns:p14="http://schemas.microsoft.com/office/powerpoint/2010/main" val="1937763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FC834BD-B164-AE7B-1E48-8580A9E9A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102"/>
            <a:ext cx="10515600" cy="11435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Experimental Alzheimer’s </a:t>
            </a:r>
            <a:b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</a:b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Drug </a:t>
            </a:r>
            <a:r>
              <a:rPr lang="en-US" b="1" dirty="0" err="1">
                <a:solidFill>
                  <a:srgbClr val="1A6B76"/>
                </a:solidFill>
                <a:latin typeface="Avenir Next LT Pro" panose="020B0504020202020204" pitchFamily="34" charset="0"/>
              </a:rPr>
              <a:t>Leqembi</a:t>
            </a:r>
            <a:endParaRPr lang="en-US" dirty="0">
              <a:solidFill>
                <a:srgbClr val="1A6B7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625AA-9AD7-15DF-992D-374DEF41D040}"/>
              </a:ext>
            </a:extLst>
          </p:cNvPr>
          <p:cNvSpPr txBox="1"/>
          <p:nvPr/>
        </p:nvSpPr>
        <p:spPr>
          <a:xfrm>
            <a:off x="838200" y="2284375"/>
            <a:ext cx="108359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First drug to slow progression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Targets amyloid plaques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Covered by Medicare</a:t>
            </a: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3AE591-021B-F326-E53C-3A489E27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  <p:pic>
        <p:nvPicPr>
          <p:cNvPr id="4" name="Picture 3" descr="A close-up of a vial&#10;&#10;Description automatically generated">
            <a:extLst>
              <a:ext uri="{FF2B5EF4-FFF2-40B4-BE49-F238E27FC236}">
                <a16:creationId xmlns:a16="http://schemas.microsoft.com/office/drawing/2014/main" id="{1C81011A-BF51-A09A-6EEC-B946BEEF5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502" y="1863727"/>
            <a:ext cx="6256278" cy="456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48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4132D60-3C4B-6BB5-8C21-901FF65B2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DE51248-A8E6-0708-C7E9-AE2EA4B638F0}"/>
              </a:ext>
            </a:extLst>
          </p:cNvPr>
          <p:cNvSpPr txBox="1">
            <a:spLocks/>
          </p:cNvSpPr>
          <p:nvPr/>
        </p:nvSpPr>
        <p:spPr>
          <a:xfrm>
            <a:off x="0" y="5154577"/>
            <a:ext cx="12192000" cy="153668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1984 Olympics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A logo with a star and rings&#10;&#10;Description automatically generated">
            <a:extLst>
              <a:ext uri="{FF2B5EF4-FFF2-40B4-BE49-F238E27FC236}">
                <a16:creationId xmlns:a16="http://schemas.microsoft.com/office/drawing/2014/main" id="{31A68CC3-843D-E9F7-8E9F-B4725CFA1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76" y="1037217"/>
            <a:ext cx="4658484" cy="395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79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90D6BE6-A956-91FD-3A2A-CBD3675A3B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erson in a white tank top waving&#10;&#10;Description automatically generated">
            <a:extLst>
              <a:ext uri="{FF2B5EF4-FFF2-40B4-BE49-F238E27FC236}">
                <a16:creationId xmlns:a16="http://schemas.microsoft.com/office/drawing/2014/main" id="{E350AFF6-1935-D140-8818-245F2D74D62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 trans="65000" pencilSize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49" y="180626"/>
            <a:ext cx="5342845" cy="7097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102"/>
            <a:ext cx="10515600" cy="11435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Change to Supplemental </a:t>
            </a:r>
            <a:b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</a:b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Security Income</a:t>
            </a:r>
            <a:endParaRPr lang="en-US" dirty="0">
              <a:solidFill>
                <a:srgbClr val="1A6B7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625AA-9AD7-15DF-992D-374DEF41D040}"/>
              </a:ext>
            </a:extLst>
          </p:cNvPr>
          <p:cNvSpPr txBox="1"/>
          <p:nvPr/>
        </p:nvSpPr>
        <p:spPr>
          <a:xfrm>
            <a:off x="838200" y="2603795"/>
            <a:ext cx="1083598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Food no longe</a:t>
            </a: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r covered</a:t>
            </a: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In kind support and maintenance</a:t>
            </a: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3AE591-021B-F326-E53C-3A489E27F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61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C1C7E1C-D0BA-8507-1473-146BBAF4B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5297"/>
            <a:ext cx="10515600" cy="11435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Proposed Streamline of Application</a:t>
            </a:r>
            <a:b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</a:b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Process for SSI</a:t>
            </a:r>
            <a:endParaRPr lang="en-US" dirty="0">
              <a:solidFill>
                <a:srgbClr val="1A6B7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625AA-9AD7-15DF-992D-374DEF41D040}"/>
              </a:ext>
            </a:extLst>
          </p:cNvPr>
          <p:cNvSpPr txBox="1"/>
          <p:nvPr/>
        </p:nvSpPr>
        <p:spPr>
          <a:xfrm>
            <a:off x="838200" y="2284375"/>
            <a:ext cx="108359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Online application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Less documents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No in person meeting</a:t>
            </a: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3AE591-021B-F326-E53C-3A489E27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988C8A-AD79-942D-9FB6-57333684A8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92080" y="2459849"/>
            <a:ext cx="3031732" cy="282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69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B16B7BF-E2AF-3EBC-99C1-D80D9F98D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4587"/>
            <a:ext cx="10515600" cy="1325563"/>
          </a:xfrm>
        </p:spPr>
        <p:txBody>
          <a:bodyPr>
            <a:no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Change how SSA Handles</a:t>
            </a:r>
            <a:br>
              <a:rPr lang="en-US" sz="4200" b="1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en-US" sz="80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OVERPAYMENTS</a:t>
            </a:r>
            <a:endParaRPr lang="en-US" sz="8000" dirty="0">
              <a:latin typeface="Avenir Next LT Pro Light" panose="020B03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00FB8-CEBD-049E-28BC-E0FF9E6F9196}"/>
              </a:ext>
            </a:extLst>
          </p:cNvPr>
          <p:cNvSpPr txBox="1"/>
          <p:nvPr/>
        </p:nvSpPr>
        <p:spPr>
          <a:xfrm>
            <a:off x="939001" y="4155924"/>
            <a:ext cx="2874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Limit 10% </a:t>
            </a:r>
          </a:p>
          <a:p>
            <a:pPr algn="ctr" rtl="0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per check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2A139-A447-B224-6FD8-65A2069CA4A5}"/>
              </a:ext>
            </a:extLst>
          </p:cNvPr>
          <p:cNvSpPr txBox="1"/>
          <p:nvPr/>
        </p:nvSpPr>
        <p:spPr>
          <a:xfrm>
            <a:off x="4407605" y="4155924"/>
            <a:ext cx="3070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Avenir Next LT Pro" panose="020B0504020202020204" pitchFamily="34" charset="0"/>
              </a:rPr>
              <a:t>Five year payment plan</a:t>
            </a:r>
            <a:endParaRPr lang="en-US" sz="2800" dirty="0">
              <a:solidFill>
                <a:schemeClr val="bg1"/>
              </a:solidFill>
              <a:effectLst/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9FA2C-0F23-1672-8548-FBD160944089}"/>
              </a:ext>
            </a:extLst>
          </p:cNvPr>
          <p:cNvSpPr txBox="1"/>
          <p:nvPr/>
        </p:nvSpPr>
        <p:spPr>
          <a:xfrm>
            <a:off x="7726326" y="4151086"/>
            <a:ext cx="3466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Avenir Next LT Pro" panose="020B0504020202020204" pitchFamily="34" charset="0"/>
              </a:rPr>
              <a:t>Can request </a:t>
            </a:r>
          </a:p>
          <a:p>
            <a:pPr algn="ctr" rtl="0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latin typeface="Avenir Next LT Pro" panose="020B0504020202020204" pitchFamily="34" charset="0"/>
              </a:rPr>
              <a:t>a waiver</a:t>
            </a:r>
            <a:endParaRPr lang="en-US" sz="2800" dirty="0">
              <a:solidFill>
                <a:schemeClr val="bg1"/>
              </a:solidFill>
              <a:effectLst/>
              <a:latin typeface="Avenir Next LT Pro" panose="020B0504020202020204" pitchFamily="34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4FD7109-055A-063C-6D38-AAD64388B29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89" y="5407516"/>
            <a:ext cx="2007901" cy="155156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B10C87A-CB61-F72B-D5FB-17B71FA06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19749" y="-2381693"/>
            <a:ext cx="7410993" cy="621550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D1D68DC-A4E8-67E1-30B2-F09E70997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56032" y="2407955"/>
            <a:ext cx="1533956" cy="153395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B3DF19-DF2C-5FE1-C21C-6AC35E0116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87914" y="2372756"/>
            <a:ext cx="1569155" cy="156915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289CB8CB-E796-4EE0-B58D-B6DA783C51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05105" y="2377065"/>
            <a:ext cx="1294820" cy="161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64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4A043D1-9B1E-5F78-D814-830AB55D3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24712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9DF733-4B6B-9F62-BE32-1191EDB6314A}"/>
              </a:ext>
            </a:extLst>
          </p:cNvPr>
          <p:cNvSpPr/>
          <p:nvPr/>
        </p:nvSpPr>
        <p:spPr>
          <a:xfrm>
            <a:off x="0" y="0"/>
            <a:ext cx="12192000" cy="6833288"/>
          </a:xfrm>
          <a:prstGeom prst="rect">
            <a:avLst/>
          </a:prstGeom>
          <a:solidFill>
            <a:srgbClr val="FFBE83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B844C8-6722-A825-AAE9-3F5788B0439F}"/>
              </a:ext>
            </a:extLst>
          </p:cNvPr>
          <p:cNvSpPr txBox="1">
            <a:spLocks/>
          </p:cNvSpPr>
          <p:nvPr/>
        </p:nvSpPr>
        <p:spPr>
          <a:xfrm>
            <a:off x="473496" y="119858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“Flo Jo”</a:t>
            </a:r>
            <a:endParaRPr lang="en-US" sz="1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E92914-3055-908D-FAA9-6FDC337B9079}"/>
              </a:ext>
            </a:extLst>
          </p:cNvPr>
          <p:cNvSpPr txBox="1">
            <a:spLocks/>
          </p:cNvSpPr>
          <p:nvPr/>
        </p:nvSpPr>
        <p:spPr>
          <a:xfrm>
            <a:off x="3306967" y="4882012"/>
            <a:ext cx="159420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Griffith Joyner</a:t>
            </a:r>
            <a:endParaRPr lang="en-US" sz="1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E6BBAF-6F07-D88E-E655-67628B37B46D}"/>
              </a:ext>
            </a:extLst>
          </p:cNvPr>
          <p:cNvSpPr txBox="1">
            <a:spLocks/>
          </p:cNvSpPr>
          <p:nvPr/>
        </p:nvSpPr>
        <p:spPr>
          <a:xfrm>
            <a:off x="473496" y="4191256"/>
            <a:ext cx="159420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621BB7-1F80-DF04-5D79-ED7A56D8B084}"/>
              </a:ext>
            </a:extLst>
          </p:cNvPr>
          <p:cNvSpPr txBox="1">
            <a:spLocks/>
          </p:cNvSpPr>
          <p:nvPr/>
        </p:nvSpPr>
        <p:spPr>
          <a:xfrm>
            <a:off x="473496" y="315834"/>
            <a:ext cx="6163278" cy="1118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Stars at Summer Olympics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4168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92 Dream Team: Classic Photos - Sports Illustrated">
            <a:extLst>
              <a:ext uri="{FF2B5EF4-FFF2-40B4-BE49-F238E27FC236}">
                <a16:creationId xmlns:a16="http://schemas.microsoft.com/office/drawing/2014/main" id="{86ECAE33-DC2F-F49A-4450-2095D1137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180" y="-169969"/>
            <a:ext cx="12352428" cy="728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0E7F90-F308-EB61-DB2A-442F10768487}"/>
              </a:ext>
            </a:extLst>
          </p:cNvPr>
          <p:cNvSpPr/>
          <p:nvPr/>
        </p:nvSpPr>
        <p:spPr>
          <a:xfrm>
            <a:off x="-46801" y="24712"/>
            <a:ext cx="12275671" cy="6898572"/>
          </a:xfrm>
          <a:prstGeom prst="rect">
            <a:avLst/>
          </a:prstGeom>
          <a:solidFill>
            <a:srgbClr val="E26672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B844C8-6722-A825-AAE9-3F5788B0439F}"/>
              </a:ext>
            </a:extLst>
          </p:cNvPr>
          <p:cNvSpPr txBox="1">
            <a:spLocks/>
          </p:cNvSpPr>
          <p:nvPr/>
        </p:nvSpPr>
        <p:spPr>
          <a:xfrm>
            <a:off x="100747" y="4839340"/>
            <a:ext cx="5584707" cy="17596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1992</a:t>
            </a:r>
            <a:endParaRPr lang="en-US" sz="1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E92914-3055-908D-FAA9-6FDC337B9079}"/>
              </a:ext>
            </a:extLst>
          </p:cNvPr>
          <p:cNvSpPr txBox="1">
            <a:spLocks/>
          </p:cNvSpPr>
          <p:nvPr/>
        </p:nvSpPr>
        <p:spPr>
          <a:xfrm>
            <a:off x="5105401" y="5032280"/>
            <a:ext cx="153613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DREAM TEAM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42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97CF7775-4720-F1F5-2B48-F32E2885A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CDC9E1-BC5E-B414-0193-AB5D0B097C38}"/>
              </a:ext>
            </a:extLst>
          </p:cNvPr>
          <p:cNvSpPr/>
          <p:nvPr/>
        </p:nvSpPr>
        <p:spPr>
          <a:xfrm>
            <a:off x="0" y="0"/>
            <a:ext cx="12192000" cy="6833288"/>
          </a:xfrm>
          <a:prstGeom prst="rect">
            <a:avLst/>
          </a:prstGeom>
          <a:solidFill>
            <a:srgbClr val="243B5B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B844C8-6722-A825-AAE9-3F5788B0439F}"/>
              </a:ext>
            </a:extLst>
          </p:cNvPr>
          <p:cNvSpPr txBox="1">
            <a:spLocks/>
          </p:cNvSpPr>
          <p:nvPr/>
        </p:nvSpPr>
        <p:spPr>
          <a:xfrm>
            <a:off x="7370159" y="33486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Usain</a:t>
            </a:r>
            <a:endParaRPr lang="en-US" sz="1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E92914-3055-908D-FAA9-6FDC337B9079}"/>
              </a:ext>
            </a:extLst>
          </p:cNvPr>
          <p:cNvSpPr txBox="1">
            <a:spLocks/>
          </p:cNvSpPr>
          <p:nvPr/>
        </p:nvSpPr>
        <p:spPr>
          <a:xfrm>
            <a:off x="6674528" y="49779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BOLT</a:t>
            </a:r>
            <a:endParaRPr lang="en-US" sz="1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927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884E85F-C6A5-9A35-7E55-C40920683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664"/>
            <a:ext cx="12299576" cy="820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9DF733-4B6B-9F62-BE32-1191EDB6314A}"/>
              </a:ext>
            </a:extLst>
          </p:cNvPr>
          <p:cNvSpPr/>
          <p:nvPr/>
        </p:nvSpPr>
        <p:spPr>
          <a:xfrm>
            <a:off x="0" y="0"/>
            <a:ext cx="12192000" cy="6833288"/>
          </a:xfrm>
          <a:prstGeom prst="rect">
            <a:avLst/>
          </a:prstGeom>
          <a:solidFill>
            <a:srgbClr val="FFBE83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B844C8-6722-A825-AAE9-3F5788B0439F}"/>
              </a:ext>
            </a:extLst>
          </p:cNvPr>
          <p:cNvSpPr txBox="1">
            <a:spLocks/>
          </p:cNvSpPr>
          <p:nvPr/>
        </p:nvSpPr>
        <p:spPr>
          <a:xfrm>
            <a:off x="473496" y="4316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Michael</a:t>
            </a:r>
            <a:endParaRPr lang="en-US" sz="1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E92914-3055-908D-FAA9-6FDC337B9079}"/>
              </a:ext>
            </a:extLst>
          </p:cNvPr>
          <p:cNvSpPr txBox="1">
            <a:spLocks/>
          </p:cNvSpPr>
          <p:nvPr/>
        </p:nvSpPr>
        <p:spPr>
          <a:xfrm>
            <a:off x="6849035" y="4882012"/>
            <a:ext cx="124000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PHELPS</a:t>
            </a:r>
            <a:endParaRPr lang="en-US" sz="1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E6BBAF-6F07-D88E-E655-67628B37B46D}"/>
              </a:ext>
            </a:extLst>
          </p:cNvPr>
          <p:cNvSpPr txBox="1">
            <a:spLocks/>
          </p:cNvSpPr>
          <p:nvPr/>
        </p:nvSpPr>
        <p:spPr>
          <a:xfrm>
            <a:off x="473496" y="4191256"/>
            <a:ext cx="159420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149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03B7293-9657-0D97-BE12-E99369036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318" y="-1"/>
            <a:ext cx="12592424" cy="708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0E7F90-F308-EB61-DB2A-442F10768487}"/>
              </a:ext>
            </a:extLst>
          </p:cNvPr>
          <p:cNvSpPr/>
          <p:nvPr/>
        </p:nvSpPr>
        <p:spPr>
          <a:xfrm>
            <a:off x="-46801" y="42650"/>
            <a:ext cx="12275671" cy="6898572"/>
          </a:xfrm>
          <a:prstGeom prst="rect">
            <a:avLst/>
          </a:prstGeom>
          <a:solidFill>
            <a:srgbClr val="E26672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E92914-3055-908D-FAA9-6FDC337B9079}"/>
              </a:ext>
            </a:extLst>
          </p:cNvPr>
          <p:cNvSpPr txBox="1">
            <a:spLocks/>
          </p:cNvSpPr>
          <p:nvPr/>
        </p:nvSpPr>
        <p:spPr>
          <a:xfrm>
            <a:off x="6614159" y="3491936"/>
            <a:ext cx="52079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7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SIMONE </a:t>
            </a:r>
          </a:p>
          <a:p>
            <a:pPr algn="r"/>
            <a:r>
              <a:rPr lang="en-US" sz="9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Bold" panose="020B0804020202020204" pitchFamily="34" charset="0"/>
              </a:rPr>
              <a:t>BILES</a:t>
            </a:r>
            <a:endParaRPr lang="en-US" sz="9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0512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90D6BE6-A956-91FD-3A2A-CBD3675A3B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102"/>
            <a:ext cx="10515600" cy="11435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AAA Issues Draft of “Aging our Way”</a:t>
            </a:r>
            <a:endParaRPr lang="en-US" dirty="0">
              <a:solidFill>
                <a:srgbClr val="1A6B7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625AA-9AD7-15DF-992D-374DEF41D040}"/>
              </a:ext>
            </a:extLst>
          </p:cNvPr>
          <p:cNvSpPr txBox="1"/>
          <p:nvPr/>
        </p:nvSpPr>
        <p:spPr>
          <a:xfrm>
            <a:off x="838200" y="2000623"/>
            <a:ext cx="108359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Unlocking Access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Aging in the Community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Gateways to Community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Caregiver Supports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Education and Navigation</a:t>
            </a: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3AE591-021B-F326-E53C-3A489E27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70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0AFBC20-5EDA-2B4C-C39C-C4F716808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959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5414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Payments for Parents as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Home Health Aides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B7246DD-11E3-E1F7-5456-0F95C90D8FA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89" y="5407516"/>
            <a:ext cx="2007901" cy="15515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BE3E8B-1B9B-AAF4-F25D-8B1A37AE74E8}"/>
              </a:ext>
            </a:extLst>
          </p:cNvPr>
          <p:cNvSpPr/>
          <p:nvPr/>
        </p:nvSpPr>
        <p:spPr>
          <a:xfrm>
            <a:off x="838200" y="2186522"/>
            <a:ext cx="10339246" cy="34450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8B3E55-F59F-B0F7-03E0-0D5F86F3DE97}"/>
              </a:ext>
            </a:extLst>
          </p:cNvPr>
          <p:cNvSpPr txBox="1"/>
          <p:nvPr/>
        </p:nvSpPr>
        <p:spPr>
          <a:xfrm>
            <a:off x="1171033" y="2277962"/>
            <a:ext cx="985580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Extension of PHE Waiver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Qualified parent or legally </a:t>
            </a: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    responsible relative</a:t>
            </a: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9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0AFBC20-5EDA-2B4C-C39C-C4F716808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192000" cy="6959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182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Are Nursing Homes Disappearing?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B7246DD-11E3-E1F7-5456-0F95C90D8FA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89" y="5407516"/>
            <a:ext cx="2007901" cy="15515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BE3E8B-1B9B-AAF4-F25D-8B1A37AE74E8}"/>
              </a:ext>
            </a:extLst>
          </p:cNvPr>
          <p:cNvSpPr/>
          <p:nvPr/>
        </p:nvSpPr>
        <p:spPr>
          <a:xfrm>
            <a:off x="838200" y="1398814"/>
            <a:ext cx="10339246" cy="4232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2951A9-EBC8-3B8D-0C8C-C28C87600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9235" y="1538287"/>
            <a:ext cx="5879926" cy="394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893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FC834BD-B164-AE7B-1E48-8580A9E9A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192000" cy="6932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102"/>
            <a:ext cx="10515600" cy="11435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Changes to Property Tax and Rent</a:t>
            </a:r>
            <a:b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</a:b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Rebate Program</a:t>
            </a:r>
            <a:endParaRPr lang="en-US" dirty="0">
              <a:solidFill>
                <a:srgbClr val="1A6B7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625AA-9AD7-15DF-992D-374DEF41D040}"/>
              </a:ext>
            </a:extLst>
          </p:cNvPr>
          <p:cNvSpPr txBox="1"/>
          <p:nvPr/>
        </p:nvSpPr>
        <p:spPr>
          <a:xfrm>
            <a:off x="838200" y="2284375"/>
            <a:ext cx="108359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Increase maximum rebate:</a:t>
            </a: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 </a:t>
            </a: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$650 to $1000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Maximum household income of $45,000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Now tied to cost of living</a:t>
            </a: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3AE591-021B-F326-E53C-3A489E27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155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90D6BE6-A956-91FD-3A2A-CBD3675A3B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102"/>
            <a:ext cx="10515600" cy="11435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New Guardianship Provisions</a:t>
            </a:r>
            <a:endParaRPr lang="en-US" dirty="0">
              <a:solidFill>
                <a:srgbClr val="1A6B7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625AA-9AD7-15DF-992D-374DEF41D040}"/>
              </a:ext>
            </a:extLst>
          </p:cNvPr>
          <p:cNvSpPr txBox="1"/>
          <p:nvPr/>
        </p:nvSpPr>
        <p:spPr>
          <a:xfrm>
            <a:off x="838200" y="2000623"/>
            <a:ext cx="108359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Appointment of counsel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Certification required for multiple guardianships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Focus on less restrictive alternatives</a:t>
            </a: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3AE591-021B-F326-E53C-3A489E27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99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0C1C7E1C-D0BA-8507-1473-146BBAF4B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5297"/>
            <a:ext cx="10515600" cy="11435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A6B76"/>
                </a:solidFill>
                <a:latin typeface="Avenir Next LT Pro"/>
              </a:rPr>
              <a:t>Compassionate Aid in Dying Bill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625AA-9AD7-15DF-992D-374DEF41D040}"/>
              </a:ext>
            </a:extLst>
          </p:cNvPr>
          <p:cNvSpPr txBox="1"/>
          <p:nvPr/>
        </p:nvSpPr>
        <p:spPr>
          <a:xfrm>
            <a:off x="838200" y="2284375"/>
            <a:ext cx="108359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10 states currently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Pennsylvania House Bill 543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Tracks Oregon Death with Dignity Act</a:t>
            </a: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3AE591-021B-F326-E53C-3A489E27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98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FF95BE52-8271-B978-213C-8BD6D56DF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colorful rings&#10;&#10;Description automatically generated">
            <a:extLst>
              <a:ext uri="{FF2B5EF4-FFF2-40B4-BE49-F238E27FC236}">
                <a16:creationId xmlns:a16="http://schemas.microsoft.com/office/drawing/2014/main" id="{D4707A56-6C50-9500-A5F4-7AF348DCEEC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96" y="862751"/>
            <a:ext cx="11086479" cy="53786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7B844C8-6722-A825-AAE9-3F5788B0439F}"/>
              </a:ext>
            </a:extLst>
          </p:cNvPr>
          <p:cNvSpPr txBox="1">
            <a:spLocks/>
          </p:cNvSpPr>
          <p:nvPr/>
        </p:nvSpPr>
        <p:spPr>
          <a:xfrm>
            <a:off x="473496" y="4316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0050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Olympic</a:t>
            </a:r>
            <a:endParaRPr lang="en-US" sz="10000" dirty="0">
              <a:solidFill>
                <a:srgbClr val="0050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E92914-3055-908D-FAA9-6FDC337B9079}"/>
              </a:ext>
            </a:extLst>
          </p:cNvPr>
          <p:cNvSpPr txBox="1">
            <a:spLocks/>
          </p:cNvSpPr>
          <p:nvPr/>
        </p:nvSpPr>
        <p:spPr>
          <a:xfrm>
            <a:off x="1196227" y="5100773"/>
            <a:ext cx="159420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1A6B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CONTROVERSIES</a:t>
            </a:r>
            <a:endParaRPr lang="en-US" sz="10000" dirty="0">
              <a:solidFill>
                <a:srgbClr val="1A6B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E6BBAF-6F07-D88E-E655-67628B37B46D}"/>
              </a:ext>
            </a:extLst>
          </p:cNvPr>
          <p:cNvSpPr txBox="1">
            <a:spLocks/>
          </p:cNvSpPr>
          <p:nvPr/>
        </p:nvSpPr>
        <p:spPr>
          <a:xfrm>
            <a:off x="473496" y="4191256"/>
            <a:ext cx="159420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341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759E0CC-078E-4912-3ED8-313AC6607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2040" y="-896620"/>
            <a:ext cx="13350240" cy="890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9DF733-4B6B-9F62-BE32-1191EDB6314A}"/>
              </a:ext>
            </a:extLst>
          </p:cNvPr>
          <p:cNvSpPr/>
          <p:nvPr/>
        </p:nvSpPr>
        <p:spPr>
          <a:xfrm>
            <a:off x="0" y="0"/>
            <a:ext cx="12192000" cy="6833288"/>
          </a:xfrm>
          <a:prstGeom prst="rect">
            <a:avLst/>
          </a:prstGeom>
          <a:solidFill>
            <a:srgbClr val="FFBE83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B844C8-6722-A825-AAE9-3F5788B0439F}"/>
              </a:ext>
            </a:extLst>
          </p:cNvPr>
          <p:cNvSpPr txBox="1">
            <a:spLocks/>
          </p:cNvSpPr>
          <p:nvPr/>
        </p:nvSpPr>
        <p:spPr>
          <a:xfrm>
            <a:off x="4268256" y="3914140"/>
            <a:ext cx="12306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Centennial Park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E92914-3055-908D-FAA9-6FDC337B9079}"/>
              </a:ext>
            </a:extLst>
          </p:cNvPr>
          <p:cNvSpPr txBox="1">
            <a:spLocks/>
          </p:cNvSpPr>
          <p:nvPr/>
        </p:nvSpPr>
        <p:spPr>
          <a:xfrm>
            <a:off x="6002867" y="5029297"/>
            <a:ext cx="118441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Bombing</a:t>
            </a:r>
            <a:endParaRPr lang="en-US" sz="1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E6BBAF-6F07-D88E-E655-67628B37B46D}"/>
              </a:ext>
            </a:extLst>
          </p:cNvPr>
          <p:cNvSpPr txBox="1">
            <a:spLocks/>
          </p:cNvSpPr>
          <p:nvPr/>
        </p:nvSpPr>
        <p:spPr>
          <a:xfrm>
            <a:off x="473496" y="4191256"/>
            <a:ext cx="159420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559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3864D1C-740A-F326-98DB-A0F876E98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13"/>
            <a:ext cx="12192000" cy="865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0E7F90-F308-EB61-DB2A-442F10768487}"/>
              </a:ext>
            </a:extLst>
          </p:cNvPr>
          <p:cNvSpPr/>
          <p:nvPr/>
        </p:nvSpPr>
        <p:spPr>
          <a:xfrm>
            <a:off x="0" y="0"/>
            <a:ext cx="12192000" cy="6833288"/>
          </a:xfrm>
          <a:prstGeom prst="rect">
            <a:avLst/>
          </a:prstGeom>
          <a:solidFill>
            <a:srgbClr val="E26672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B844C8-6722-A825-AAE9-3F5788B0439F}"/>
              </a:ext>
            </a:extLst>
          </p:cNvPr>
          <p:cNvSpPr txBox="1">
            <a:spLocks/>
          </p:cNvSpPr>
          <p:nvPr/>
        </p:nvSpPr>
        <p:spPr>
          <a:xfrm>
            <a:off x="511293" y="120387"/>
            <a:ext cx="5584707" cy="17596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Marion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E92914-3055-908D-FAA9-6FDC337B9079}"/>
              </a:ext>
            </a:extLst>
          </p:cNvPr>
          <p:cNvSpPr txBox="1">
            <a:spLocks/>
          </p:cNvSpPr>
          <p:nvPr/>
        </p:nvSpPr>
        <p:spPr>
          <a:xfrm>
            <a:off x="371139" y="1453274"/>
            <a:ext cx="124298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JONES</a:t>
            </a:r>
            <a:endParaRPr lang="en-US" sz="1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27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D796EC3-A188-436E-3B78-18C585640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1213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9DF733-4B6B-9F62-BE32-1191EDB6314A}"/>
              </a:ext>
            </a:extLst>
          </p:cNvPr>
          <p:cNvSpPr/>
          <p:nvPr/>
        </p:nvSpPr>
        <p:spPr>
          <a:xfrm>
            <a:off x="0" y="0"/>
            <a:ext cx="12192000" cy="6833288"/>
          </a:xfrm>
          <a:prstGeom prst="rect">
            <a:avLst/>
          </a:prstGeom>
          <a:solidFill>
            <a:srgbClr val="FFBE83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B844C8-6722-A825-AAE9-3F5788B0439F}"/>
              </a:ext>
            </a:extLst>
          </p:cNvPr>
          <p:cNvSpPr txBox="1">
            <a:spLocks/>
          </p:cNvSpPr>
          <p:nvPr/>
        </p:nvSpPr>
        <p:spPr>
          <a:xfrm>
            <a:off x="8328979" y="3416644"/>
            <a:ext cx="12306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Ryan</a:t>
            </a:r>
            <a:endParaRPr lang="en-US" sz="1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E92914-3055-908D-FAA9-6FDC337B9079}"/>
              </a:ext>
            </a:extLst>
          </p:cNvPr>
          <p:cNvSpPr txBox="1">
            <a:spLocks/>
          </p:cNvSpPr>
          <p:nvPr/>
        </p:nvSpPr>
        <p:spPr>
          <a:xfrm>
            <a:off x="4817691" y="5008214"/>
            <a:ext cx="124000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LOCHTE</a:t>
            </a:r>
            <a:endParaRPr lang="en-US" sz="1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E6BBAF-6F07-D88E-E655-67628B37B46D}"/>
              </a:ext>
            </a:extLst>
          </p:cNvPr>
          <p:cNvSpPr txBox="1">
            <a:spLocks/>
          </p:cNvSpPr>
          <p:nvPr/>
        </p:nvSpPr>
        <p:spPr>
          <a:xfrm>
            <a:off x="473496" y="4191256"/>
            <a:ext cx="159420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978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FC834BD-B164-AE7B-1E48-8580A9E9A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192000" cy="6932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102"/>
            <a:ext cx="10515600" cy="11435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IRS Letter Ruling for Some Irrevocable</a:t>
            </a:r>
            <a:b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</a:b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Grantor Trusts</a:t>
            </a:r>
            <a:endParaRPr lang="en-US" dirty="0">
              <a:solidFill>
                <a:srgbClr val="1A6B7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625AA-9AD7-15DF-992D-374DEF41D040}"/>
              </a:ext>
            </a:extLst>
          </p:cNvPr>
          <p:cNvSpPr txBox="1"/>
          <p:nvPr/>
        </p:nvSpPr>
        <p:spPr>
          <a:xfrm>
            <a:off x="838200" y="2284375"/>
            <a:ext cx="108359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To get a step-up in tax basis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Assets must be included </a:t>
            </a:r>
          </a:p>
          <a:p>
            <a:pPr rtl="0">
              <a:lnSpc>
                <a:spcPct val="100000"/>
              </a:lnSpc>
              <a:spcAft>
                <a:spcPts val="0"/>
              </a:spcAft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    in gross taxable estate</a:t>
            </a: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3AE591-021B-F326-E53C-3A489E27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DB69B78-0BB2-3955-4748-B88737C1C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83077" y="2818408"/>
            <a:ext cx="2570723" cy="232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54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36F6945-7128-419C-473E-B3B03FA58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BE3E8B-1B9B-AAF4-F25D-8B1A37AE74E8}"/>
              </a:ext>
            </a:extLst>
          </p:cNvPr>
          <p:cNvSpPr/>
          <p:nvPr/>
        </p:nvSpPr>
        <p:spPr>
          <a:xfrm>
            <a:off x="838200" y="1518025"/>
            <a:ext cx="10339246" cy="41135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2831"/>
            <a:ext cx="11353800" cy="825194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FDIC Issues New Rules for Trust Accounts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B7246DD-11E3-E1F7-5456-0F95C90D8FA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89" y="5407516"/>
            <a:ext cx="2007901" cy="1551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C64614-7368-4BDD-CD7D-5570039CB2A5}"/>
              </a:ext>
            </a:extLst>
          </p:cNvPr>
          <p:cNvSpPr txBox="1"/>
          <p:nvPr/>
        </p:nvSpPr>
        <p:spPr>
          <a:xfrm>
            <a:off x="1218595" y="1762383"/>
            <a:ext cx="9855806" cy="329320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/>
              </a:rPr>
              <a:t>$250,000 per beneficiary, up to </a:t>
            </a:r>
            <a:r>
              <a:rPr lang="en-US" sz="3600" dirty="0">
                <a:solidFill>
                  <a:srgbClr val="00507A"/>
                </a:solidFill>
                <a:latin typeface="Avenir Next LT Pro"/>
              </a:rPr>
              <a:t>$</a:t>
            </a:r>
            <a:r>
              <a:rPr lang="en-US" sz="3600" dirty="0">
                <a:solidFill>
                  <a:srgbClr val="00507A"/>
                </a:solidFill>
                <a:effectLst/>
                <a:latin typeface="Avenir Next LT Pro"/>
              </a:rPr>
              <a:t>1,250,000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Revocable and Irrevocable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Doubles if two settlors/grantors</a:t>
            </a:r>
          </a:p>
        </p:txBody>
      </p:sp>
    </p:spTree>
    <p:extLst>
      <p:ext uri="{BB962C8B-B14F-4D97-AF65-F5344CB8AC3E}">
        <p14:creationId xmlns:p14="http://schemas.microsoft.com/office/powerpoint/2010/main" val="1242381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58730BE-537C-545C-2F8A-615318B1F0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102"/>
            <a:ext cx="10515600" cy="114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Surveys on Drafting Wills</a:t>
            </a:r>
            <a:endParaRPr lang="en-US" dirty="0">
              <a:solidFill>
                <a:srgbClr val="1A6B7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625AA-9AD7-15DF-992D-374DEF41D040}"/>
              </a:ext>
            </a:extLst>
          </p:cNvPr>
          <p:cNvSpPr txBox="1"/>
          <p:nvPr/>
        </p:nvSpPr>
        <p:spPr>
          <a:xfrm>
            <a:off x="948266" y="1849369"/>
            <a:ext cx="108359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Primary reason “lack of assets”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Cost of inflation?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Less than half of Pennsylvanians</a:t>
            </a: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3AE591-021B-F326-E53C-3A489E27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FD6BF67-E484-40AC-D11F-C596CAF29C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40029" y="2405899"/>
            <a:ext cx="2603705" cy="253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05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E8E28EB-50FC-6B55-9C9B-955917F0E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448"/>
            <a:ext cx="11353800" cy="132556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Change in Employment Since Pandemic</a:t>
            </a:r>
            <a:endParaRPr lang="en-US" sz="4200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B7246DD-11E3-E1F7-5456-0F95C90D8FA5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89" y="5407516"/>
            <a:ext cx="2007901" cy="15515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BE3E8B-1B9B-AAF4-F25D-8B1A37AE74E8}"/>
              </a:ext>
            </a:extLst>
          </p:cNvPr>
          <p:cNvSpPr/>
          <p:nvPr/>
        </p:nvSpPr>
        <p:spPr>
          <a:xfrm>
            <a:off x="838200" y="1398814"/>
            <a:ext cx="10339246" cy="4232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785C7-43C3-D0F9-5FF4-0D05003C3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915" y="1487223"/>
            <a:ext cx="7875815" cy="402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644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F991804-F6B5-30E3-E23A-4946A3892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573AE591-021B-F326-E53C-3A489E27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DDD4498-0E05-C054-B969-48EAAB95C3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16" y="314632"/>
            <a:ext cx="5321785" cy="605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23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B0B0AA8-87AC-3A57-F159-D52AFD32A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781" y="-24712"/>
            <a:ext cx="12400028" cy="700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39DF733-4B6B-9F62-BE32-1191EDB6314A}"/>
              </a:ext>
            </a:extLst>
          </p:cNvPr>
          <p:cNvSpPr/>
          <p:nvPr/>
        </p:nvSpPr>
        <p:spPr>
          <a:xfrm>
            <a:off x="0" y="0"/>
            <a:ext cx="12192000" cy="6833288"/>
          </a:xfrm>
          <a:prstGeom prst="rect">
            <a:avLst/>
          </a:prstGeom>
          <a:solidFill>
            <a:srgbClr val="FFBE83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B844C8-6722-A825-AAE9-3F5788B0439F}"/>
              </a:ext>
            </a:extLst>
          </p:cNvPr>
          <p:cNvSpPr txBox="1">
            <a:spLocks/>
          </p:cNvSpPr>
          <p:nvPr/>
        </p:nvSpPr>
        <p:spPr>
          <a:xfrm>
            <a:off x="581160" y="2853337"/>
            <a:ext cx="12306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" panose="020B0504020202020204" pitchFamily="34" charset="0"/>
              </a:rPr>
              <a:t>SKATEBOARDING</a:t>
            </a:r>
            <a:endParaRPr lang="en-US" sz="1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DE6BBAF-6F07-D88E-E655-67628B37B46D}"/>
              </a:ext>
            </a:extLst>
          </p:cNvPr>
          <p:cNvSpPr txBox="1">
            <a:spLocks/>
          </p:cNvSpPr>
          <p:nvPr/>
        </p:nvSpPr>
        <p:spPr>
          <a:xfrm>
            <a:off x="473496" y="4191256"/>
            <a:ext cx="159420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101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BA33E34-D965-0B6B-78E4-742A3AFC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40" y="-1339888"/>
            <a:ext cx="12358079" cy="823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0E7F90-F308-EB61-DB2A-442F10768487}"/>
              </a:ext>
            </a:extLst>
          </p:cNvPr>
          <p:cNvSpPr/>
          <p:nvPr/>
        </p:nvSpPr>
        <p:spPr>
          <a:xfrm>
            <a:off x="0" y="0"/>
            <a:ext cx="12192000" cy="6833288"/>
          </a:xfrm>
          <a:prstGeom prst="rect">
            <a:avLst/>
          </a:prstGeom>
          <a:solidFill>
            <a:srgbClr val="E26672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E92914-3055-908D-FAA9-6FDC337B9079}"/>
              </a:ext>
            </a:extLst>
          </p:cNvPr>
          <p:cNvSpPr txBox="1">
            <a:spLocks/>
          </p:cNvSpPr>
          <p:nvPr/>
        </p:nvSpPr>
        <p:spPr>
          <a:xfrm>
            <a:off x="479293" y="393738"/>
            <a:ext cx="124298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Next LT Pro Bold" panose="020B0804020202020204" pitchFamily="34" charset="0"/>
              </a:rPr>
              <a:t>BREAKDANCING</a:t>
            </a:r>
            <a:endParaRPr lang="en-US" sz="10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Next LT Pro Bold" panose="020B08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089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5A86C0B-D877-1DBA-0AD4-C87A78669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59" y="-579329"/>
            <a:ext cx="12335234" cy="811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CDC9E1-BC5E-B414-0193-AB5D0B097C38}"/>
              </a:ext>
            </a:extLst>
          </p:cNvPr>
          <p:cNvSpPr/>
          <p:nvPr/>
        </p:nvSpPr>
        <p:spPr>
          <a:xfrm>
            <a:off x="0" y="0"/>
            <a:ext cx="12192000" cy="6833288"/>
          </a:xfrm>
          <a:prstGeom prst="rect">
            <a:avLst/>
          </a:prstGeom>
          <a:solidFill>
            <a:srgbClr val="243B5B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E92914-3055-908D-FAA9-6FDC337B9079}"/>
              </a:ext>
            </a:extLst>
          </p:cNvPr>
          <p:cNvSpPr txBox="1">
            <a:spLocks/>
          </p:cNvSpPr>
          <p:nvPr/>
        </p:nvSpPr>
        <p:spPr>
          <a:xfrm>
            <a:off x="395749" y="4317191"/>
            <a:ext cx="151327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What to Watch </a:t>
            </a:r>
          </a:p>
          <a:p>
            <a:r>
              <a:rPr lang="en-US" sz="7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Next LT Pro Light" panose="020B0304020202020204" pitchFamily="34" charset="0"/>
              </a:rPr>
              <a:t>at the Olympics</a:t>
            </a:r>
            <a:endParaRPr lang="en-US" sz="7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nir Next LT Pro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902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8678CB97-BE24-25CF-57A1-0461E0CFE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D1C4D2-0522-7BCB-27B5-07024EFE7D73}"/>
              </a:ext>
            </a:extLst>
          </p:cNvPr>
          <p:cNvSpPr/>
          <p:nvPr/>
        </p:nvSpPr>
        <p:spPr>
          <a:xfrm>
            <a:off x="0" y="0"/>
            <a:ext cx="12192000" cy="6833288"/>
          </a:xfrm>
          <a:prstGeom prst="rect">
            <a:avLst/>
          </a:prstGeom>
          <a:solidFill>
            <a:srgbClr val="243B5B">
              <a:alpha val="37647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AB3B5E57-E0B1-52DD-9BA3-8D3820EF6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00" y="1490139"/>
            <a:ext cx="5156034" cy="3984208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FDE344-C2FE-241E-1E28-26C7B90768DE}"/>
              </a:ext>
            </a:extLst>
          </p:cNvPr>
          <p:cNvSpPr txBox="1"/>
          <p:nvPr/>
        </p:nvSpPr>
        <p:spPr>
          <a:xfrm>
            <a:off x="2201882" y="2274838"/>
            <a:ext cx="12192000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ttering" pitchFamily="2" charset="0"/>
              </a:rPr>
              <a:t>Thank You for </a:t>
            </a:r>
          </a:p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attering" pitchFamily="2" charset="0"/>
              </a:rPr>
              <a:t>Attending!</a:t>
            </a:r>
          </a:p>
        </p:txBody>
      </p:sp>
    </p:spTree>
    <p:extLst>
      <p:ext uri="{BB962C8B-B14F-4D97-AF65-F5344CB8AC3E}">
        <p14:creationId xmlns:p14="http://schemas.microsoft.com/office/powerpoint/2010/main" val="4050724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22C09588-3704-2C87-6959-995A2716A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0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Pennsylvania Numbers Reflect </a:t>
            </a:r>
            <a:br>
              <a:rPr lang="en-US" sz="4200" b="1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en-US" sz="80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NATIONAL TREND</a:t>
            </a:r>
            <a:endParaRPr lang="en-US" sz="8000" dirty="0">
              <a:latin typeface="Avenir Next LT Pro Light" panose="020B03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700FB8-CEBD-049E-28BC-E0FF9E6F9196}"/>
              </a:ext>
            </a:extLst>
          </p:cNvPr>
          <p:cNvSpPr txBox="1"/>
          <p:nvPr/>
        </p:nvSpPr>
        <p:spPr>
          <a:xfrm>
            <a:off x="939001" y="4155924"/>
            <a:ext cx="2874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10% drop in number of beds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2A139-A447-B224-6FD8-65A2069CA4A5}"/>
              </a:ext>
            </a:extLst>
          </p:cNvPr>
          <p:cNvSpPr txBox="1"/>
          <p:nvPr/>
        </p:nvSpPr>
        <p:spPr>
          <a:xfrm>
            <a:off x="4407605" y="4155924"/>
            <a:ext cx="30706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13% drop in workforce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89FA2C-0F23-1672-8548-FBD160944089}"/>
              </a:ext>
            </a:extLst>
          </p:cNvPr>
          <p:cNvSpPr txBox="1"/>
          <p:nvPr/>
        </p:nvSpPr>
        <p:spPr>
          <a:xfrm>
            <a:off x="7726326" y="4151086"/>
            <a:ext cx="3466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0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Rural </a:t>
            </a:r>
            <a:r>
              <a:rPr lang="en-US" sz="2800" dirty="0">
                <a:solidFill>
                  <a:schemeClr val="bg1"/>
                </a:solidFill>
                <a:latin typeface="Avenir Next LT Pro" panose="020B0504020202020204" pitchFamily="34" charset="0"/>
              </a:rPr>
              <a:t>C</a:t>
            </a:r>
            <a:r>
              <a:rPr lang="en-US" sz="28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ommunities </a:t>
            </a:r>
            <a:r>
              <a:rPr lang="en-US" sz="2800" dirty="0">
                <a:solidFill>
                  <a:schemeClr val="bg1"/>
                </a:solidFill>
                <a:latin typeface="Avenir Next LT Pro" panose="020B0504020202020204" pitchFamily="34" charset="0"/>
              </a:rPr>
              <a:t>I</a:t>
            </a:r>
            <a:r>
              <a:rPr lang="en-US" sz="28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mpacted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4FD7109-055A-063C-6D38-AAD64388B29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89" y="5407516"/>
            <a:ext cx="2007901" cy="155156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B10C87A-CB61-F72B-D5FB-17B71FA06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19749" y="-2381693"/>
            <a:ext cx="7410993" cy="6215505"/>
          </a:xfrm>
          <a:prstGeom prst="rect">
            <a:avLst/>
          </a:prstGeom>
        </p:spPr>
      </p:pic>
      <p:pic>
        <p:nvPicPr>
          <p:cNvPr id="21" name="Picture 20" descr="A white line drawing of a bed&#10;&#10;Description automatically generated">
            <a:extLst>
              <a:ext uri="{FF2B5EF4-FFF2-40B4-BE49-F238E27FC236}">
                <a16:creationId xmlns:a16="http://schemas.microsoft.com/office/drawing/2014/main" id="{FA5C436F-85D5-3A1D-AC01-84BE6BDF7E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10" y="2417363"/>
            <a:ext cx="1828804" cy="1828804"/>
          </a:xfrm>
          <a:prstGeom prst="rect">
            <a:avLst/>
          </a:prstGeom>
        </p:spPr>
      </p:pic>
      <p:pic>
        <p:nvPicPr>
          <p:cNvPr id="23" name="Picture 22" descr="A white arrow pointing down&#10;&#10;Description automatically generated">
            <a:extLst>
              <a:ext uri="{FF2B5EF4-FFF2-40B4-BE49-F238E27FC236}">
                <a16:creationId xmlns:a16="http://schemas.microsoft.com/office/drawing/2014/main" id="{A2941DC8-66CA-93CE-448B-969504ECE8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071" y="2267979"/>
            <a:ext cx="1828804" cy="1828804"/>
          </a:xfrm>
          <a:prstGeom prst="rect">
            <a:avLst/>
          </a:prstGeom>
        </p:spPr>
      </p:pic>
      <p:pic>
        <p:nvPicPr>
          <p:cNvPr id="25" name="Picture 24" descr="A white house with a black background&#10;&#10;Description automatically generated">
            <a:extLst>
              <a:ext uri="{FF2B5EF4-FFF2-40B4-BE49-F238E27FC236}">
                <a16:creationId xmlns:a16="http://schemas.microsoft.com/office/drawing/2014/main" id="{994B0E9A-F91F-B379-846E-66EBC32F1A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30" y="2221206"/>
            <a:ext cx="1828804" cy="18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99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1C706D7B-1930-DE9B-A211-1D6857E43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102"/>
            <a:ext cx="10515600" cy="114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New Federal Staffing Rule</a:t>
            </a:r>
            <a:endParaRPr lang="en-US" dirty="0">
              <a:solidFill>
                <a:srgbClr val="1A6B7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625AA-9AD7-15DF-992D-374DEF41D040}"/>
              </a:ext>
            </a:extLst>
          </p:cNvPr>
          <p:cNvSpPr txBox="1"/>
          <p:nvPr/>
        </p:nvSpPr>
        <p:spPr>
          <a:xfrm>
            <a:off x="948266" y="1849369"/>
            <a:ext cx="108359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3.48 hours of nursing care per resident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.55 hours by a Registered </a:t>
            </a: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N</a:t>
            </a: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urse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2.45 hours by Nurse’s Aides</a:t>
            </a:r>
            <a:endParaRPr lang="en-US" sz="28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3AE591-021B-F326-E53C-3A489E27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25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481763B6-5599-25CB-D2FF-CE52FBA01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5602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200" b="1" dirty="0">
                <a:solidFill>
                  <a:schemeClr val="bg1"/>
                </a:solidFill>
                <a:latin typeface="Avenir Next LT Pro" panose="020B0504020202020204" pitchFamily="34" charset="0"/>
              </a:rPr>
              <a:t>New Federal</a:t>
            </a:r>
            <a:br>
              <a:rPr lang="en-US" sz="4200" b="1" dirty="0">
                <a:solidFill>
                  <a:schemeClr val="bg1"/>
                </a:solidFill>
                <a:latin typeface="Avenir Next LT Pro" panose="020B0504020202020204" pitchFamily="34" charset="0"/>
              </a:rPr>
            </a:br>
            <a:r>
              <a:rPr lang="en-US" sz="7200" b="1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Staffing Rule</a:t>
            </a:r>
            <a:endParaRPr lang="en-US" sz="7200" dirty="0">
              <a:latin typeface="Avenir Next LT Pro Light" panose="020B0304020202020204" pitchFamily="34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4FD7109-055A-063C-6D38-AAD64388B294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889" y="5407516"/>
            <a:ext cx="2007901" cy="155156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B10C87A-CB61-F72B-D5FB-17B71FA06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19749" y="-2381693"/>
            <a:ext cx="7410993" cy="62155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2CAD9D-14C6-566B-C959-A2AEEFC603CE}"/>
              </a:ext>
            </a:extLst>
          </p:cNvPr>
          <p:cNvSpPr txBox="1"/>
          <p:nvPr/>
        </p:nvSpPr>
        <p:spPr>
          <a:xfrm>
            <a:off x="962622" y="2792282"/>
            <a:ext cx="108359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Avenir Next LT Pro" panose="020B0504020202020204" pitchFamily="34" charset="0"/>
              </a:rPr>
              <a:t>Phase in of Rule from 2027 to 2028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venir Next LT Pro" panose="020B0504020202020204" pitchFamily="34" charset="0"/>
              </a:rPr>
              <a:t>Interim and Final Rule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Avenir Next LT Pro" panose="020B0504020202020204" pitchFamily="34" charset="0"/>
              </a:rPr>
              <a:t>Rural facilities have more time</a:t>
            </a:r>
          </a:p>
        </p:txBody>
      </p:sp>
    </p:spTree>
    <p:extLst>
      <p:ext uri="{BB962C8B-B14F-4D97-AF65-F5344CB8AC3E}">
        <p14:creationId xmlns:p14="http://schemas.microsoft.com/office/powerpoint/2010/main" val="76386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07EC283F-31F1-611E-3A09-1BA6D0ED8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2192000" cy="6971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102"/>
            <a:ext cx="10515600" cy="114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A6B76"/>
                </a:solidFill>
                <a:latin typeface="Avenir Next LT Pro"/>
              </a:rPr>
              <a:t>New Federal Staffing Rule</a:t>
            </a:r>
            <a:endParaRPr lang="en-US" dirty="0">
              <a:solidFill>
                <a:srgbClr val="1A6B76"/>
              </a:solidFill>
              <a:latin typeface="Avenir Next LT Pr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625AA-9AD7-15DF-992D-374DEF41D040}"/>
              </a:ext>
            </a:extLst>
          </p:cNvPr>
          <p:cNvSpPr txBox="1"/>
          <p:nvPr/>
        </p:nvSpPr>
        <p:spPr>
          <a:xfrm>
            <a:off x="948266" y="1849369"/>
            <a:ext cx="10835988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/>
              </a:rPr>
              <a:t>60</a:t>
            </a:r>
            <a:r>
              <a:rPr lang="en-US" sz="3600" dirty="0">
                <a:solidFill>
                  <a:srgbClr val="00507A"/>
                </a:solidFill>
                <a:effectLst/>
                <a:latin typeface="Avenir Next LT Pro"/>
              </a:rPr>
              <a:t>%</a:t>
            </a:r>
            <a:r>
              <a:rPr lang="en-US" sz="3600" dirty="0">
                <a:solidFill>
                  <a:srgbClr val="00507A"/>
                </a:solidFill>
                <a:latin typeface="Avenir Next LT Pro"/>
              </a:rPr>
              <a:t> of facilities can meet interim staffing rule</a:t>
            </a:r>
            <a:br>
              <a:rPr lang="en-US" sz="3600" dirty="0">
                <a:effectLst/>
                <a:latin typeface="Avenir Next LT Pro" panose="020B0504020202020204" pitchFamily="34" charset="0"/>
              </a:rPr>
            </a:b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/>
              </a:rPr>
              <a:t>Fewer than 1 in 5 can meet final staffing rule </a:t>
            </a:r>
            <a:endParaRPr lang="en-US" sz="3600" dirty="0">
              <a:solidFill>
                <a:srgbClr val="00507A"/>
              </a:solidFill>
              <a:effectLst/>
              <a:latin typeface="Avenir Next LT Pro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/>
              </a:rPr>
              <a:t>Almost all facilities need to hire more staff</a:t>
            </a:r>
            <a:endParaRPr lang="en-US" sz="3600" dirty="0">
              <a:solidFill>
                <a:srgbClr val="00507A"/>
              </a:solidFill>
              <a:effectLst/>
              <a:latin typeface="Avenir Next LT Pro"/>
            </a:endParaRPr>
          </a:p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3AE591-021B-F326-E53C-3A489E27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57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F58730BE-537C-545C-2F8A-615318B1F0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8B32EF-4F0E-4A09-FAAB-737A8F74B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102"/>
            <a:ext cx="10515600" cy="114359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Pennsylvania’s New </a:t>
            </a:r>
            <a:b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</a:br>
            <a:r>
              <a:rPr lang="en-US" b="1" dirty="0">
                <a:solidFill>
                  <a:srgbClr val="1A6B76"/>
                </a:solidFill>
                <a:latin typeface="Avenir Next LT Pro" panose="020B0504020202020204" pitchFamily="34" charset="0"/>
              </a:rPr>
              <a:t>Staffing Requirements</a:t>
            </a:r>
            <a:endParaRPr lang="en-US" dirty="0">
              <a:solidFill>
                <a:srgbClr val="1A6B76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625AA-9AD7-15DF-992D-374DEF41D040}"/>
              </a:ext>
            </a:extLst>
          </p:cNvPr>
          <p:cNvSpPr txBox="1"/>
          <p:nvPr/>
        </p:nvSpPr>
        <p:spPr>
          <a:xfrm>
            <a:off x="948266" y="1849369"/>
            <a:ext cx="108359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2.87 Staffing hours per resident</a:t>
            </a:r>
          </a:p>
          <a:p>
            <a:pPr rtl="0">
              <a:lnSpc>
                <a:spcPct val="100000"/>
              </a:lnSpc>
              <a:spcAft>
                <a:spcPts val="0"/>
              </a:spcAft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effectLst/>
                <a:latin typeface="Avenir Next LT Pro" panose="020B0504020202020204" pitchFamily="34" charset="0"/>
              </a:rPr>
              <a:t>Increasing in 2024 to 3.2 hours</a:t>
            </a: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 rtl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507A"/>
                </a:solidFill>
                <a:latin typeface="Avenir Next LT Pro" panose="020B0504020202020204" pitchFamily="34" charset="0"/>
              </a:rPr>
              <a:t>Staffing for CNAs and LPNs</a:t>
            </a:r>
            <a:endParaRPr lang="en-US" sz="2800" dirty="0">
              <a:solidFill>
                <a:srgbClr val="00507A"/>
              </a:solidFill>
              <a:effectLst/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507A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73AE591-021B-F326-E53C-3A489E27F4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0407" y="5851650"/>
            <a:ext cx="1532959" cy="6177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7083A72-FD15-C7BD-42AD-3210509E72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74792" y="2310028"/>
            <a:ext cx="2950292" cy="280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71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fe3991-e3c1-4458-89e3-3f88f4f6d62a">
      <Terms xmlns="http://schemas.microsoft.com/office/infopath/2007/PartnerControls"/>
    </lcf76f155ced4ddcb4097134ff3c332f>
    <TaxCatchAll xmlns="f7cc2a5b-67de-460f-a310-5436bab1f589" xsi:nil="true"/>
    <SharedWithUsers xmlns="f7cc2a5b-67de-460f-a310-5436bab1f589">
      <UserInfo>
        <DisplayName>Alexander Reed</DisplayName>
        <AccountId>19</AccountId>
        <AccountType/>
      </UserInfo>
      <UserInfo>
        <DisplayName>Julia Campana</DisplayName>
        <AccountId>39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756E754D98304D889523A622075983" ma:contentTypeVersion="15" ma:contentTypeDescription="Create a new document." ma:contentTypeScope="" ma:versionID="afea7d8c445cb71dfcc07238ef8c1fdb">
  <xsd:schema xmlns:xsd="http://www.w3.org/2001/XMLSchema" xmlns:xs="http://www.w3.org/2001/XMLSchema" xmlns:p="http://schemas.microsoft.com/office/2006/metadata/properties" xmlns:ns2="7ffe3991-e3c1-4458-89e3-3f88f4f6d62a" xmlns:ns3="f7cc2a5b-67de-460f-a310-5436bab1f589" targetNamespace="http://schemas.microsoft.com/office/2006/metadata/properties" ma:root="true" ma:fieldsID="64e02b09d394e52f8b9dab846938c277" ns2:_="" ns3:_="">
    <xsd:import namespace="7ffe3991-e3c1-4458-89e3-3f88f4f6d62a"/>
    <xsd:import namespace="f7cc2a5b-67de-460f-a310-5436bab1f5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fe3991-e3c1-4458-89e3-3f88f4f6d6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b3163daf-2db5-4caa-8995-68dd624a8a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cc2a5b-67de-460f-a310-5436bab1f589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6cb93a0-77a8-43b8-b29c-5509d7382f39}" ma:internalName="TaxCatchAll" ma:showField="CatchAllData" ma:web="f7cc2a5b-67de-460f-a310-5436bab1f5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8D3E30-97E1-4672-9633-7F1E0E2267A5}">
  <ds:schemaRefs>
    <ds:schemaRef ds:uri="http://schemas.microsoft.com/office/2006/metadata/properties"/>
    <ds:schemaRef ds:uri="http://schemas.microsoft.com/office/infopath/2007/PartnerControls"/>
    <ds:schemaRef ds:uri="7ffe3991-e3c1-4458-89e3-3f88f4f6d62a"/>
    <ds:schemaRef ds:uri="f7cc2a5b-67de-460f-a310-5436bab1f589"/>
  </ds:schemaRefs>
</ds:datastoreItem>
</file>

<file path=customXml/itemProps2.xml><?xml version="1.0" encoding="utf-8"?>
<ds:datastoreItem xmlns:ds="http://schemas.openxmlformats.org/officeDocument/2006/customXml" ds:itemID="{85B7ABA0-13CC-44B9-AC6A-4F9F55BD34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fe3991-e3c1-4458-89e3-3f88f4f6d62a"/>
    <ds:schemaRef ds:uri="f7cc2a5b-67de-460f-a310-5436bab1f5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4CF9489-A62C-42C3-A82A-7CB9EF22F5F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2917</TotalTime>
  <Words>509</Words>
  <Application>Microsoft Office PowerPoint</Application>
  <PresentationFormat>Widescreen</PresentationFormat>
  <Paragraphs>165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Avenir Next LT Pro</vt:lpstr>
      <vt:lpstr>Avenir Next LT Pro Light</vt:lpstr>
      <vt:lpstr>AvenirNext LT Pro Bold</vt:lpstr>
      <vt:lpstr>Calibri</vt:lpstr>
      <vt:lpstr>Calibri Light</vt:lpstr>
      <vt:lpstr>Clattering</vt:lpstr>
      <vt:lpstr>Office Theme</vt:lpstr>
      <vt:lpstr>2024 Elder  Law Update</vt:lpstr>
      <vt:lpstr>PowerPoint Presentation</vt:lpstr>
      <vt:lpstr>Are Nursing Homes Disappearing?</vt:lpstr>
      <vt:lpstr>Change in Employment Since Pandemic</vt:lpstr>
      <vt:lpstr>Pennsylvania Numbers Reflect  NATIONAL TREND</vt:lpstr>
      <vt:lpstr>New Federal Staffing Rule</vt:lpstr>
      <vt:lpstr>New Federal Staffing Rule</vt:lpstr>
      <vt:lpstr>New Federal Staffing Rule</vt:lpstr>
      <vt:lpstr>Pennsylvania’s New  Staffing Requirements</vt:lpstr>
      <vt:lpstr>Final CMS Rule on  Nursing Home Ownership</vt:lpstr>
      <vt:lpstr>Proposed Appeals Process for OBSERVATION STATUS</vt:lpstr>
      <vt:lpstr>CMS “Jimmo” Settlement Reminders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Expansion of Medicare EXTRA HELP PROGRAM</vt:lpstr>
      <vt:lpstr>Experimental Alzheimer’s  Drug Leqembi</vt:lpstr>
      <vt:lpstr>Change to Supplemental  Security Income</vt:lpstr>
      <vt:lpstr>Proposed Streamline of Application Process for SSI</vt:lpstr>
      <vt:lpstr>Change how SSA Handles OVERPAYMENTS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AAA Issues Draft of “Aging our Way”</vt:lpstr>
      <vt:lpstr>Payments for Parents as  Home Health Aides</vt:lpstr>
      <vt:lpstr>Changes to Property Tax and Rent Rebate Program</vt:lpstr>
      <vt:lpstr>New Guardianship Provisions</vt:lpstr>
      <vt:lpstr>Compassionate Aid in Dying Bill</vt:lpstr>
      <vt:lpstr>PowerPoint Presentation</vt:lpstr>
      <vt:lpstr>PowerPoint Presentation</vt:lpstr>
      <vt:lpstr>PowerPoint Presentation</vt:lpstr>
      <vt:lpstr>PowerPoint Presentation</vt:lpstr>
      <vt:lpstr>IRS Letter Ruling for Some Irrevocable Grantor Trusts</vt:lpstr>
      <vt:lpstr>FDIC Issues New Rules for Trust Accounts</vt:lpstr>
      <vt:lpstr>Surveys on Drafting Wills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Elder  Law Update</dc:title>
  <dc:creator>Jessica Phillips</dc:creator>
  <cp:lastModifiedBy>Patti Jo Turner</cp:lastModifiedBy>
  <cp:revision>67</cp:revision>
  <dcterms:created xsi:type="dcterms:W3CDTF">2023-04-26T13:54:24Z</dcterms:created>
  <dcterms:modified xsi:type="dcterms:W3CDTF">2024-05-07T20:42:08Z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0x01010062756E754D98304D889523A622075983</vt:lpwstr>
  </property>
  <property fmtid="{D5CDD505-2E9C-101B-9397-08002B2CF9AE}" pid="3" name="MediaServiceImageTags">
    <vt:lpwstr/>
  </property>
</Properties>
</file>